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4"/>
  </p:notesMasterIdLst>
  <p:handoutMasterIdLst>
    <p:handoutMasterId r:id="rId55"/>
  </p:handoutMasterIdLst>
  <p:sldIdLst>
    <p:sldId id="256" r:id="rId4"/>
    <p:sldId id="2076137762" r:id="rId5"/>
    <p:sldId id="2076137236" r:id="rId6"/>
    <p:sldId id="2076137237" r:id="rId7"/>
    <p:sldId id="2134804628" r:id="rId8"/>
    <p:sldId id="2076138294" r:id="rId9"/>
    <p:sldId id="2134804629" r:id="rId10"/>
    <p:sldId id="2134804630" r:id="rId11"/>
    <p:sldId id="257" r:id="rId12"/>
    <p:sldId id="2076137335" r:id="rId13"/>
    <p:sldId id="2076137919" r:id="rId14"/>
    <p:sldId id="258" r:id="rId15"/>
    <p:sldId id="8359" r:id="rId16"/>
    <p:sldId id="8360" r:id="rId17"/>
    <p:sldId id="8414" r:id="rId18"/>
    <p:sldId id="259" r:id="rId19"/>
    <p:sldId id="2076137918" r:id="rId20"/>
    <p:sldId id="2076137920" r:id="rId21"/>
    <p:sldId id="279" r:id="rId22"/>
    <p:sldId id="2076137333" r:id="rId23"/>
    <p:sldId id="2126" r:id="rId24"/>
    <p:sldId id="2076137915" r:id="rId25"/>
    <p:sldId id="11934" r:id="rId26"/>
    <p:sldId id="2076138291" r:id="rId27"/>
    <p:sldId id="2076138292" r:id="rId28"/>
    <p:sldId id="2076138290" r:id="rId29"/>
    <p:sldId id="3206" r:id="rId30"/>
    <p:sldId id="683" r:id="rId31"/>
    <p:sldId id="3207" r:id="rId32"/>
    <p:sldId id="2098" r:id="rId33"/>
    <p:sldId id="2076137758" r:id="rId34"/>
    <p:sldId id="2076137922" r:id="rId35"/>
    <p:sldId id="2076137924" r:id="rId36"/>
    <p:sldId id="2076137925" r:id="rId37"/>
    <p:sldId id="2076137926" r:id="rId38"/>
    <p:sldId id="2076137928" r:id="rId39"/>
    <p:sldId id="2076137314" r:id="rId40"/>
    <p:sldId id="2076137329" r:id="rId41"/>
    <p:sldId id="10038" r:id="rId42"/>
    <p:sldId id="2076138286" r:id="rId43"/>
    <p:sldId id="2076138287" r:id="rId44"/>
    <p:sldId id="2076138288" r:id="rId45"/>
    <p:sldId id="8373" r:id="rId46"/>
    <p:sldId id="8416" r:id="rId47"/>
    <p:sldId id="2076137749" r:id="rId48"/>
    <p:sldId id="2076137754" r:id="rId49"/>
    <p:sldId id="2076137753" r:id="rId50"/>
    <p:sldId id="263" r:id="rId51"/>
    <p:sldId id="2076138293" r:id="rId52"/>
    <p:sldId id="213480463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2" autoAdjust="0"/>
    <p:restoredTop sz="96211" autoAdjust="0"/>
  </p:normalViewPr>
  <p:slideViewPr>
    <p:cSldViewPr snapToGrid="0" showGuides="1">
      <p:cViewPr varScale="1">
        <p:scale>
          <a:sx n="110" d="100"/>
          <a:sy n="110" d="100"/>
        </p:scale>
        <p:origin x="61" y="59"/>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17</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18</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22</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25</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32</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34</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35</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39</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41</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44</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11</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12</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16</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50.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52.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7.svg"/></Relationships>
</file>

<file path=ppt/slides/_rels/slide1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91.sv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9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5.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18.xml"/><Relationship Id="rId7" Type="http://schemas.openxmlformats.org/officeDocument/2006/relationships/image" Target="../media/image107.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3" Type="http://schemas.openxmlformats.org/officeDocument/2006/relationships/image" Target="../media/image68.jpeg"/><Relationship Id="rId7" Type="http://schemas.openxmlformats.org/officeDocument/2006/relationships/image" Target="../media/image71.png"/><Relationship Id="rId12" Type="http://schemas.openxmlformats.org/officeDocument/2006/relationships/image" Target="../media/image75.svg"/><Relationship Id="rId2" Type="http://schemas.openxmlformats.org/officeDocument/2006/relationships/image" Target="../media/image67.jpeg"/><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72.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4.png"/><Relationship Id="rId4"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19.svg"/><Relationship Id="rId12"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jpg"/><Relationship Id="rId10" Type="http://schemas.openxmlformats.org/officeDocument/2006/relationships/image" Target="../media/image89.svg"/><Relationship Id="rId4" Type="http://schemas.openxmlformats.org/officeDocument/2006/relationships/image" Target="../media/image116.svg"/><Relationship Id="rId9" Type="http://schemas.openxmlformats.org/officeDocument/2006/relationships/image" Target="../media/image88.png"/><Relationship Id="rId14" Type="http://schemas.openxmlformats.org/officeDocument/2006/relationships/image" Target="../media/image124.svg"/></Relationships>
</file>

<file path=ppt/slides/_rels/slide3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25.png"/><Relationship Id="rId7" Type="http://schemas.openxmlformats.org/officeDocument/2006/relationships/image" Target="../media/image88.png"/><Relationship Id="rId12" Type="http://schemas.openxmlformats.org/officeDocument/2006/relationships/image" Target="../media/image129.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8.png"/><Relationship Id="rId5" Type="http://schemas.openxmlformats.org/officeDocument/2006/relationships/image" Target="../media/image119.svg"/><Relationship Id="rId10" Type="http://schemas.openxmlformats.org/officeDocument/2006/relationships/image" Target="../media/image127.svg"/><Relationship Id="rId4" Type="http://schemas.openxmlformats.org/officeDocument/2006/relationships/image" Target="../media/image118.png"/><Relationship Id="rId9" Type="http://schemas.openxmlformats.org/officeDocument/2006/relationships/image" Target="../media/image1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76.png"/><Relationship Id="rId4" Type="http://schemas.openxmlformats.org/officeDocument/2006/relationships/image" Target="../media/image75.sv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sv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6.png"/><Relationship Id="rId3" Type="http://schemas.openxmlformats.org/officeDocument/2006/relationships/image" Target="../media/image147.svg"/><Relationship Id="rId7" Type="http://schemas.openxmlformats.org/officeDocument/2006/relationships/image" Target="../media/image151.png"/><Relationship Id="rId12" Type="http://schemas.openxmlformats.org/officeDocument/2006/relationships/image" Target="../media/image127.svg"/><Relationship Id="rId2" Type="http://schemas.openxmlformats.org/officeDocument/2006/relationships/image" Target="../media/image146.png"/><Relationship Id="rId1" Type="http://schemas.openxmlformats.org/officeDocument/2006/relationships/slideLayout" Target="../slideLayouts/slideLayout3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7.svg"/></Relationships>
</file>

<file path=ppt/slides/_rels/slide47.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37.xml"/><Relationship Id="rId5" Type="http://schemas.openxmlformats.org/officeDocument/2006/relationships/image" Target="../media/image164.svg"/><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74.xml"/><Relationship Id="rId6" Type="http://schemas.openxmlformats.org/officeDocument/2006/relationships/image" Target="../media/image81.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80.jpg"/></Relationships>
</file>

<file path=ppt/slides/_rels/slide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7.xml"/><Relationship Id="rId4" Type="http://schemas.openxmlformats.org/officeDocument/2006/relationships/image" Target="../media/image167.png"/></Relationships>
</file>

<file path=ppt/slides/_rels/slide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dirty="0">
                  <a:solidFill>
                    <a:schemeClr val="accent1"/>
                  </a:solidFill>
                  <a:latin typeface="Segoe UI"/>
                </a:rPr>
                <a:t>90%</a:t>
              </a:r>
              <a:r>
                <a:rPr lang="en-US" sz="2000" b="0" dirty="0">
                  <a:solidFill>
                    <a:srgbClr val="1A1A1A"/>
                  </a:solidFill>
                  <a:latin typeface="Segoe UI"/>
                </a:rPr>
                <a:t> generated data is </a:t>
              </a:r>
              <a:r>
                <a:rPr lang="en-US" sz="2000"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15</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27+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30851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seven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250+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B6874AB-14C3-44E9-80FD-CC5DB10A9D8F}"/>
              </a:ext>
            </a:extLst>
          </p:cNvPr>
          <p:cNvSpPr>
            <a:spLocks noGrp="1"/>
          </p:cNvSpPr>
          <p:nvPr>
            <p:ph type="ftr" sz="quarter" idx="3"/>
          </p:nvPr>
        </p:nvSpPr>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D017DAEE-C656-4C65-A5D2-E48BAEFA9727}"/>
              </a:ext>
            </a:extLst>
          </p:cNvPr>
          <p:cNvSpPr>
            <a:spLocks noGrp="1"/>
          </p:cNvSpPr>
          <p:nvPr>
            <p:ph type="sldNum" sz="quarter" idx="4"/>
          </p:nvPr>
        </p:nvSpPr>
        <p:spPr/>
        <p:txBody>
          <a:bodyPr/>
          <a:lstStyle/>
          <a:p>
            <a:fld id="{00F9DAA1-1DF7-43E0-8E29-0CE1148553C7}" type="slidenum">
              <a:rPr lang="en-US" smtClean="0"/>
              <a:pPr/>
              <a:t>50</a:t>
            </a:fld>
            <a:endParaRPr lang="en-US" dirty="0"/>
          </a:p>
        </p:txBody>
      </p:sp>
      <p:sp>
        <p:nvSpPr>
          <p:cNvPr id="4" name="TextBox 3">
            <a:extLst>
              <a:ext uri="{FF2B5EF4-FFF2-40B4-BE49-F238E27FC236}">
                <a16:creationId xmlns:a16="http://schemas.microsoft.com/office/drawing/2014/main" id="{FBC08315-344A-43F8-B1A1-4B8CF57AFE9F}"/>
              </a:ext>
            </a:extLst>
          </p:cNvPr>
          <p:cNvSpPr txBox="1"/>
          <p:nvPr/>
        </p:nvSpPr>
        <p:spPr>
          <a:xfrm>
            <a:off x="717629" y="937550"/>
            <a:ext cx="5549917" cy="369332"/>
          </a:xfrm>
          <a:prstGeom prst="rect">
            <a:avLst/>
          </a:prstGeom>
          <a:noFill/>
        </p:spPr>
        <p:txBody>
          <a:bodyPr wrap="none" rtlCol="0">
            <a:spAutoFit/>
          </a:bodyPr>
          <a:lstStyle/>
          <a:p>
            <a:r>
              <a:rPr lang="en-US" b="1" dirty="0"/>
              <a:t>Official DP-203 labs with environment setup</a:t>
            </a:r>
          </a:p>
        </p:txBody>
      </p:sp>
      <p:sp>
        <p:nvSpPr>
          <p:cNvPr id="5" name="TextBox 4">
            <a:extLst>
              <a:ext uri="{FF2B5EF4-FFF2-40B4-BE49-F238E27FC236}">
                <a16:creationId xmlns:a16="http://schemas.microsoft.com/office/drawing/2014/main" id="{94FB7EED-4B8A-4B65-AB21-02FED0BA5130}"/>
              </a:ext>
            </a:extLst>
          </p:cNvPr>
          <p:cNvSpPr txBox="1"/>
          <p:nvPr/>
        </p:nvSpPr>
        <p:spPr>
          <a:xfrm>
            <a:off x="717629" y="2527139"/>
            <a:ext cx="6308137" cy="369332"/>
          </a:xfrm>
          <a:prstGeom prst="rect">
            <a:avLst/>
          </a:prstGeom>
          <a:noFill/>
        </p:spPr>
        <p:txBody>
          <a:bodyPr wrap="none" rtlCol="0">
            <a:spAutoFit/>
          </a:bodyPr>
          <a:lstStyle/>
          <a:p>
            <a:r>
              <a:rPr lang="en-US" b="1" dirty="0"/>
              <a:t>Conference workshop with labs and presentations</a:t>
            </a:r>
          </a:p>
        </p:txBody>
      </p:sp>
      <p:sp>
        <p:nvSpPr>
          <p:cNvPr id="6" name="TextBox 5">
            <a:extLst>
              <a:ext uri="{FF2B5EF4-FFF2-40B4-BE49-F238E27FC236}">
                <a16:creationId xmlns:a16="http://schemas.microsoft.com/office/drawing/2014/main" id="{D6A93C50-D442-4753-8FD1-DD2C0BA6596E}"/>
              </a:ext>
            </a:extLst>
          </p:cNvPr>
          <p:cNvSpPr txBox="1"/>
          <p:nvPr/>
        </p:nvSpPr>
        <p:spPr>
          <a:xfrm>
            <a:off x="717629" y="4116729"/>
            <a:ext cx="2345514" cy="369332"/>
          </a:xfrm>
          <a:prstGeom prst="rect">
            <a:avLst/>
          </a:prstGeom>
          <a:noFill/>
        </p:spPr>
        <p:txBody>
          <a:bodyPr wrap="none" rtlCol="0">
            <a:spAutoFit/>
          </a:bodyPr>
          <a:lstStyle/>
          <a:p>
            <a:r>
              <a:rPr lang="en-US" b="1" dirty="0"/>
              <a:t>Solliance Training</a:t>
            </a:r>
          </a:p>
        </p:txBody>
      </p:sp>
      <p:sp>
        <p:nvSpPr>
          <p:cNvPr id="9" name="TextBox 8">
            <a:extLst>
              <a:ext uri="{FF2B5EF4-FFF2-40B4-BE49-F238E27FC236}">
                <a16:creationId xmlns:a16="http://schemas.microsoft.com/office/drawing/2014/main" id="{55A75E85-8C4F-4FE5-9688-2FDBEAD57BE4}"/>
              </a:ext>
            </a:extLst>
          </p:cNvPr>
          <p:cNvSpPr txBox="1"/>
          <p:nvPr/>
        </p:nvSpPr>
        <p:spPr>
          <a:xfrm>
            <a:off x="717629" y="1449635"/>
            <a:ext cx="6096000" cy="369332"/>
          </a:xfrm>
          <a:prstGeom prst="rect">
            <a:avLst/>
          </a:prstGeom>
          <a:noFill/>
        </p:spPr>
        <p:txBody>
          <a:bodyPr wrap="square">
            <a:spAutoFit/>
          </a:bodyPr>
          <a:lstStyle/>
          <a:p>
            <a:r>
              <a:rPr lang="en-US" dirty="0"/>
              <a:t>https://aka.solliance.net/dp203</a:t>
            </a:r>
          </a:p>
        </p:txBody>
      </p:sp>
      <p:sp>
        <p:nvSpPr>
          <p:cNvPr id="11" name="TextBox 10">
            <a:extLst>
              <a:ext uri="{FF2B5EF4-FFF2-40B4-BE49-F238E27FC236}">
                <a16:creationId xmlns:a16="http://schemas.microsoft.com/office/drawing/2014/main" id="{896EB98A-476E-40A9-A745-EA89D27E221A}"/>
              </a:ext>
            </a:extLst>
          </p:cNvPr>
          <p:cNvSpPr txBox="1"/>
          <p:nvPr/>
        </p:nvSpPr>
        <p:spPr>
          <a:xfrm>
            <a:off x="717629" y="3039225"/>
            <a:ext cx="6096000" cy="369332"/>
          </a:xfrm>
          <a:prstGeom prst="rect">
            <a:avLst/>
          </a:prstGeom>
          <a:noFill/>
        </p:spPr>
        <p:txBody>
          <a:bodyPr wrap="square">
            <a:spAutoFit/>
          </a:bodyPr>
          <a:lstStyle/>
          <a:p>
            <a:r>
              <a:rPr lang="en-US" dirty="0"/>
              <a:t>https://aka.solliance.net/azure-de-workshop</a:t>
            </a:r>
          </a:p>
        </p:txBody>
      </p:sp>
      <p:sp>
        <p:nvSpPr>
          <p:cNvPr id="13" name="TextBox 12">
            <a:extLst>
              <a:ext uri="{FF2B5EF4-FFF2-40B4-BE49-F238E27FC236}">
                <a16:creationId xmlns:a16="http://schemas.microsoft.com/office/drawing/2014/main" id="{F97CC591-EAC5-423A-A04E-D3FC6A83C0A2}"/>
              </a:ext>
            </a:extLst>
          </p:cNvPr>
          <p:cNvSpPr txBox="1"/>
          <p:nvPr/>
        </p:nvSpPr>
        <p:spPr>
          <a:xfrm>
            <a:off x="717629" y="4630402"/>
            <a:ext cx="6096000" cy="369332"/>
          </a:xfrm>
          <a:prstGeom prst="rect">
            <a:avLst/>
          </a:prstGeom>
          <a:noFill/>
        </p:spPr>
        <p:txBody>
          <a:bodyPr wrap="square">
            <a:spAutoFit/>
          </a:bodyPr>
          <a:lstStyle/>
          <a:p>
            <a:r>
              <a:rPr lang="en-US" dirty="0"/>
              <a:t>https://aka.solliance.net/training</a:t>
            </a:r>
          </a:p>
        </p:txBody>
      </p:sp>
      <p:pic>
        <p:nvPicPr>
          <p:cNvPr id="1026" name="Picture 2" descr="QR Code">
            <a:extLst>
              <a:ext uri="{FF2B5EF4-FFF2-40B4-BE49-F238E27FC236}">
                <a16:creationId xmlns:a16="http://schemas.microsoft.com/office/drawing/2014/main" id="{1D7A47C7-C731-4004-AFCD-36240B773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613" y="3596304"/>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QR Code">
            <a:extLst>
              <a:ext uri="{FF2B5EF4-FFF2-40B4-BE49-F238E27FC236}">
                <a16:creationId xmlns:a16="http://schemas.microsoft.com/office/drawing/2014/main" id="{0944F69D-240A-4AD4-B568-F682942A9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612" y="356981"/>
            <a:ext cx="1779513" cy="1779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QR Code">
            <a:extLst>
              <a:ext uri="{FF2B5EF4-FFF2-40B4-BE49-F238E27FC236}">
                <a16:creationId xmlns:a16="http://schemas.microsoft.com/office/drawing/2014/main" id="{42A41038-8706-4D68-A0D4-111768C73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2035" y="1932008"/>
            <a:ext cx="1779513" cy="177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6157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ACTIVATE1422</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729D5-9629-48E0-BC85-58A75302B7B0}"/>
              </a:ext>
            </a:extLst>
          </p:cNvPr>
          <p:cNvSpPr>
            <a:spLocks noGrp="1"/>
          </p:cNvSpPr>
          <p:nvPr>
            <p:ph type="title"/>
          </p:nvPr>
        </p:nvSpPr>
        <p:spPr/>
        <p:txBody>
          <a:bodyPr/>
          <a:lstStyle/>
          <a:p>
            <a:r>
              <a:rPr lang="en-US" dirty="0"/>
              <a:t>Workshop agenda</a:t>
            </a:r>
          </a:p>
        </p:txBody>
      </p:sp>
      <p:sp>
        <p:nvSpPr>
          <p:cNvPr id="5" name="Text Placeholder 4">
            <a:extLst>
              <a:ext uri="{FF2B5EF4-FFF2-40B4-BE49-F238E27FC236}">
                <a16:creationId xmlns:a16="http://schemas.microsoft.com/office/drawing/2014/main" id="{290F9314-3740-4807-AD0B-9A366372C064}"/>
              </a:ext>
            </a:extLst>
          </p:cNvPr>
          <p:cNvSpPr>
            <a:spLocks noGrp="1"/>
          </p:cNvSpPr>
          <p:nvPr>
            <p:ph type="body" sz="quarter" idx="16"/>
          </p:nvPr>
        </p:nvSpPr>
        <p:spPr/>
        <p:txBody>
          <a:bodyPr/>
          <a:lstStyle/>
          <a:p>
            <a:endParaRPr lang="en-US" dirty="0"/>
          </a:p>
        </p:txBody>
      </p:sp>
      <p:sp>
        <p:nvSpPr>
          <p:cNvPr id="7" name="TextBox 6">
            <a:extLst>
              <a:ext uri="{FF2B5EF4-FFF2-40B4-BE49-F238E27FC236}">
                <a16:creationId xmlns:a16="http://schemas.microsoft.com/office/drawing/2014/main" id="{C3D8CA8C-F8F1-45D7-9B54-3318A81FEB6F}"/>
              </a:ext>
            </a:extLst>
          </p:cNvPr>
          <p:cNvSpPr txBox="1"/>
          <p:nvPr/>
        </p:nvSpPr>
        <p:spPr>
          <a:xfrm>
            <a:off x="345233" y="1615844"/>
            <a:ext cx="8788270" cy="4524315"/>
          </a:xfrm>
          <a:prstGeom prst="rect">
            <a:avLst/>
          </a:prstGeom>
          <a:noFill/>
        </p:spPr>
        <p:txBody>
          <a:bodyPr wrap="square">
            <a:spAutoFit/>
          </a:bodyPr>
          <a:lstStyle/>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1</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1</a:t>
            </a:r>
            <a:r>
              <a:rPr lang="en-US" sz="1600" dirty="0">
                <a:effectLst/>
                <a:latin typeface="Calibri" panose="020F0502020204030204" pitchFamily="34" charset="0"/>
                <a:ea typeface="Times New Roman" panose="02020603050405020304" pitchFamily="18" charset="0"/>
              </a:rPr>
              <a:t>: Kick-off presentation</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2</a:t>
            </a:r>
            <a:r>
              <a:rPr lang="en-US" sz="1600" dirty="0">
                <a:effectLst/>
                <a:latin typeface="Calibri" panose="020F0502020204030204" pitchFamily="34" charset="0"/>
                <a:ea typeface="Times New Roman" panose="02020603050405020304" pitchFamily="18" charset="0"/>
              </a:rPr>
              <a:t>: Design and implement the serving layer</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3</a:t>
            </a:r>
            <a:r>
              <a:rPr lang="en-US" sz="1600" dirty="0">
                <a:effectLst/>
                <a:latin typeface="Calibri" panose="020F0502020204030204" pitchFamily="34" charset="0"/>
                <a:ea typeface="Times New Roman" panose="02020603050405020304" pitchFamily="18" charset="0"/>
              </a:rPr>
              <a:t>: Explore compute and storage options for data engineering workloads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(12pm – 1pm)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4</a:t>
            </a:r>
            <a:r>
              <a:rPr lang="en-US" sz="1600" dirty="0">
                <a:effectLst/>
                <a:latin typeface="Calibri" panose="020F0502020204030204" pitchFamily="34" charset="0"/>
                <a:ea typeface="Times New Roman" panose="02020603050405020304" pitchFamily="18" charset="0"/>
              </a:rPr>
              <a:t>: Data exploration and transformation in Azure Databricks</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5</a:t>
            </a:r>
            <a:r>
              <a:rPr lang="en-US" sz="1600" dirty="0">
                <a:effectLst/>
                <a:latin typeface="Calibri" panose="020F0502020204030204" pitchFamily="34" charset="0"/>
                <a:ea typeface="Times New Roman" panose="02020603050405020304" pitchFamily="18" charset="0"/>
              </a:rPr>
              <a:t>: Run interactive queries using Azure Synapse Analytics serverless SQL pools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600" b="1" dirty="0">
                <a:effectLst/>
                <a:latin typeface="Calibri" panose="020F0502020204030204" pitchFamily="34" charset="0"/>
                <a:ea typeface="Calibri" panose="020F0502020204030204" pitchFamily="34" charset="0"/>
              </a:rPr>
              <a:t>Day 2</a:t>
            </a: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6</a:t>
            </a:r>
            <a:r>
              <a:rPr lang="en-US" sz="1600" dirty="0">
                <a:effectLst/>
                <a:latin typeface="Calibri" panose="020F0502020204030204" pitchFamily="34" charset="0"/>
                <a:ea typeface="Times New Roman" panose="02020603050405020304" pitchFamily="18" charset="0"/>
              </a:rPr>
              <a:t>: Explore, transform, and load data into the Data Warehouse using Apache Spark</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7</a:t>
            </a:r>
            <a:r>
              <a:rPr lang="en-US" sz="1600" dirty="0">
                <a:effectLst/>
                <a:latin typeface="Calibri" panose="020F0502020204030204" pitchFamily="34" charset="0"/>
                <a:ea typeface="Times New Roman" panose="02020603050405020304" pitchFamily="18" charset="0"/>
              </a:rPr>
              <a:t>: Ingest and load data into the data warehouse</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8</a:t>
            </a:r>
            <a:r>
              <a:rPr lang="en-US" sz="1600" dirty="0">
                <a:effectLst/>
                <a:latin typeface="Calibri" panose="020F0502020204030204" pitchFamily="34" charset="0"/>
                <a:ea typeface="Times New Roman" panose="02020603050405020304" pitchFamily="18" charset="0"/>
              </a:rPr>
              <a:t>: Transform data with Azure Data Factory or Azure Synapse Pipelines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dirty="0">
                <a:effectLst/>
                <a:latin typeface="Calibri" panose="020F0502020204030204" pitchFamily="34" charset="0"/>
                <a:ea typeface="Times New Roman" panose="02020603050405020304" pitchFamily="18" charset="0"/>
              </a:rPr>
              <a:t>(12:00pm – 1pm) Lunch</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9</a:t>
            </a:r>
            <a:r>
              <a:rPr lang="en-US" sz="1600" dirty="0">
                <a:effectLst/>
                <a:latin typeface="Calibri" panose="020F0502020204030204" pitchFamily="34" charset="0"/>
                <a:ea typeface="Times New Roman" panose="02020603050405020304" pitchFamily="18" charset="0"/>
              </a:rPr>
              <a:t>: Integrate data from Notebooks with Azure Data Factory or Azure Synapse Pipelines</a:t>
            </a:r>
            <a:endParaRPr lang="en-US" sz="16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600" b="1" dirty="0">
                <a:effectLst/>
                <a:latin typeface="Calibri" panose="020F0502020204030204" pitchFamily="34" charset="0"/>
                <a:ea typeface="Times New Roman" panose="02020603050405020304" pitchFamily="18" charset="0"/>
              </a:rPr>
              <a:t>Module 10</a:t>
            </a:r>
            <a:r>
              <a:rPr lang="en-US" sz="1600" dirty="0">
                <a:effectLst/>
                <a:latin typeface="Calibri" panose="020F0502020204030204" pitchFamily="34" charset="0"/>
                <a:ea typeface="Times New Roman" panose="02020603050405020304" pitchFamily="18" charset="0"/>
              </a:rPr>
              <a:t>: Build reports using Power BI integration with Azure Synapse Analytics</a:t>
            </a:r>
            <a:endParaRPr lang="en-US" sz="16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6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132087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5872</TotalTime>
  <Words>4907</Words>
  <Application>Microsoft Office PowerPoint</Application>
  <PresentationFormat>Widescreen</PresentationFormat>
  <Paragraphs>521</Paragraphs>
  <Slides>50</Slides>
  <Notes>29</Notes>
  <HiddenSlides>1</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50</vt:i4>
      </vt:variant>
    </vt:vector>
  </HeadingPairs>
  <TitlesOfParts>
    <vt:vector size="71"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Workshop agenda</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28</cp:revision>
  <dcterms:created xsi:type="dcterms:W3CDTF">2021-04-14T17:02:56Z</dcterms:created>
  <dcterms:modified xsi:type="dcterms:W3CDTF">2021-12-07T00:33:01Z</dcterms:modified>
</cp:coreProperties>
</file>